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5" r:id="rId1"/>
  </p:sldMasterIdLst>
  <p:notesMasterIdLst>
    <p:notesMasterId r:id="rId24"/>
  </p:notesMasterIdLst>
  <p:sldIdLst>
    <p:sldId id="287" r:id="rId2"/>
    <p:sldId id="270" r:id="rId3"/>
    <p:sldId id="271" r:id="rId4"/>
    <p:sldId id="272" r:id="rId5"/>
    <p:sldId id="280" r:id="rId6"/>
    <p:sldId id="260" r:id="rId7"/>
    <p:sldId id="274" r:id="rId8"/>
    <p:sldId id="275" r:id="rId9"/>
    <p:sldId id="284" r:id="rId10"/>
    <p:sldId id="276" r:id="rId11"/>
    <p:sldId id="261" r:id="rId12"/>
    <p:sldId id="258" r:id="rId13"/>
    <p:sldId id="285" r:id="rId14"/>
    <p:sldId id="259" r:id="rId15"/>
    <p:sldId id="279" r:id="rId16"/>
    <p:sldId id="278" r:id="rId17"/>
    <p:sldId id="286" r:id="rId18"/>
    <p:sldId id="263" r:id="rId19"/>
    <p:sldId id="264" r:id="rId20"/>
    <p:sldId id="265" r:id="rId21"/>
    <p:sldId id="283" r:id="rId22"/>
    <p:sldId id="282" r:id="rId23"/>
  </p:sldIdLst>
  <p:sldSz cx="9144000" cy="6858000" type="screen4x3"/>
  <p:notesSz cx="6858000" cy="9144000"/>
  <p:embeddedFontLst>
    <p:embeddedFont>
      <p:font typeface="Gill Sans MT" pitchFamily="34" charset="0"/>
      <p:regular r:id="rId25"/>
      <p:bold r:id="rId26"/>
      <p:italic r:id="rId27"/>
      <p:boldItalic r:id="rId28"/>
    </p:embeddedFont>
    <p:embeddedFont>
      <p:font typeface="Wingdings 2" pitchFamily="18" charset="2"/>
      <p:regular r:id="rId29"/>
    </p:embeddedFont>
    <p:embeddedFont>
      <p:font typeface="Verdana" pitchFamily="34" charset="0"/>
      <p:regular r:id="rId30"/>
      <p:bold r:id="rId31"/>
      <p:italic r:id="rId32"/>
      <p:boldItalic r:id="rId33"/>
    </p:embeddedFont>
    <p:embeddedFont>
      <p:font typeface="VNI-Times" pitchFamily="2" charset="0"/>
      <p:regular r:id="rId34"/>
      <p:bold r:id="rId35"/>
      <p:italic r:id="rId36"/>
      <p:boldItalic r:id="rId37"/>
    </p:embeddedFont>
    <p:embeddedFont>
      <p:font typeface="Tahoma" pitchFamily="34" charset="0"/>
      <p:regular r:id="rId38"/>
      <p:bold r:id="rId39"/>
    </p:embeddedFont>
    <p:embeddedFont>
      <p:font typeface=".VnTime" pitchFamily="34" charset="0"/>
      <p:regular r:id="rId40"/>
      <p:bold r:id="rId41"/>
      <p:italic r:id="rId42"/>
      <p:boldItalic r:id="rId43"/>
    </p:embeddedFont>
    <p:embeddedFont>
      <p:font typeface=".VnTimeH" pitchFamily="34" charset="0"/>
      <p:regular r:id="rId44"/>
      <p:bold r:id="rId45"/>
      <p:italic r:id="rId46"/>
      <p:boldItalic r:id="rId47"/>
    </p:embeddedFont>
    <p:embeddedFont>
      <p:font typeface=".VnTifani HeavyH" pitchFamily="34" charset="0"/>
      <p:regular r:id="rId48"/>
    </p:embeddedFont>
    <p:embeddedFont>
      <p:font typeface=".VnCooperH" pitchFamily="34" charset="0"/>
      <p:regular r:id="rId49"/>
    </p:embeddedFont>
  </p:embeddedFontLst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7E6F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C5756B-2739-4511-82EF-E9C2AB6E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EECE5-6703-43CB-9B8F-D220DB202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A779-FEFB-48B9-9FF6-D97C818A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EA48-554B-47BE-8324-2982F6223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EE895-779C-48E1-BC76-58F4B6DC1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A4B2-6787-4AB3-A05C-8611D649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F745B1-FE10-40B4-BBF9-A45A0F87E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32CE-081E-4071-A6C2-89CFC72D8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5961D6-0222-4442-A605-F33D6D9A9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360A-160B-411B-835C-D5199A3D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D9F011-7A75-41A7-A2F1-3EBF6240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345BF-C4E0-43F0-AF68-1B9422F47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201008-D8B7-446C-9E3C-69CBA901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C5455-DF87-4D25-90D8-18930AB0B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5" r:id="rId2"/>
    <p:sldLayoutId id="2147483911" r:id="rId3"/>
    <p:sldLayoutId id="2147483906" r:id="rId4"/>
    <p:sldLayoutId id="2147483912" r:id="rId5"/>
    <p:sldLayoutId id="2147483907" r:id="rId6"/>
    <p:sldLayoutId id="2147483913" r:id="rId7"/>
    <p:sldLayoutId id="2147483914" r:id="rId8"/>
    <p:sldLayoutId id="2147483915" r:id="rId9"/>
    <p:sldLayoutId id="2147483908" r:id="rId10"/>
    <p:sldLayoutId id="2147483909" r:id="rId11"/>
    <p:sldLayoutId id="214748391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Lenovo\Desktop\CMT8\C&#225;ch%20m&#7841;ng%20th&#225;ng%208%20(2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Lenovo\Desktop\CMT8\Nh&#7919;ng%20d&#7845;u%20m&#7889;c%20l&#7883;ch%20s&#7917;%20c&#7911;a%20cu&#7897;c%20c&#225;ch%20m&#7841;ng%20Th&#225;ng%208-1945%20(2)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Lenovo\Desktop\CMT8\PhotoStory1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png"/><Relationship Id="rId7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693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 SỬ LỚP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9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CÁCH MẠNG MÙA THU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ong 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5562600" y="1295400"/>
            <a:ext cx="3581400" cy="3657600"/>
          </a:xfrm>
          <a:prstGeom prst="wedgeEllipseCallout">
            <a:avLst>
              <a:gd name="adj1" fmla="val -53329"/>
              <a:gd name="adj2" fmla="val -481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gởi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90600" y="1143000"/>
            <a:ext cx="4267200" cy="1219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3600" b="1" dirty="0"/>
          </a:p>
        </p:txBody>
      </p:sp>
      <p:sp>
        <p:nvSpPr>
          <p:cNvPr id="3" name="Cloud Callout 2"/>
          <p:cNvSpPr/>
          <p:nvPr/>
        </p:nvSpPr>
        <p:spPr>
          <a:xfrm>
            <a:off x="4953000" y="27709"/>
            <a:ext cx="4191000" cy="990600"/>
          </a:xfrm>
          <a:prstGeom prst="cloudCallout">
            <a:avLst>
              <a:gd name="adj1" fmla="val -41329"/>
              <a:gd name="adj2" fmla="val 5830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3600" b="1" dirty="0"/>
          </a:p>
        </p:txBody>
      </p:sp>
      <p:sp>
        <p:nvSpPr>
          <p:cNvPr id="4" name="Left Arrow 3"/>
          <p:cNvSpPr/>
          <p:nvPr/>
        </p:nvSpPr>
        <p:spPr>
          <a:xfrm>
            <a:off x="5257800" y="1018309"/>
            <a:ext cx="3886200" cy="134389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vi-VN" sz="3200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990600" y="2514600"/>
            <a:ext cx="8153400" cy="43434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19,20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743200" y="0"/>
            <a:ext cx="5562600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ách mạng tháng 8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371600"/>
            <a:ext cx="6172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90600" y="1143000"/>
            <a:ext cx="4267200" cy="1295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3600" b="1" dirty="0"/>
          </a:p>
        </p:txBody>
      </p:sp>
      <p:sp>
        <p:nvSpPr>
          <p:cNvPr id="3" name="Cloud Callout 2"/>
          <p:cNvSpPr/>
          <p:nvPr/>
        </p:nvSpPr>
        <p:spPr>
          <a:xfrm>
            <a:off x="4953000" y="27709"/>
            <a:ext cx="4191000" cy="990600"/>
          </a:xfrm>
          <a:prstGeom prst="cloudCallout">
            <a:avLst>
              <a:gd name="adj1" fmla="val -41329"/>
              <a:gd name="adj2" fmla="val 5830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257800" y="1018309"/>
            <a:ext cx="3886200" cy="134389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3200" b="1" dirty="0"/>
          </a:p>
        </p:txBody>
      </p:sp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6988"/>
            <a:ext cx="1905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990600" y="2514600"/>
            <a:ext cx="8153400" cy="4343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19,20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>
          <a:xfrm>
            <a:off x="914400" y="14288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CMT8</a:t>
            </a:r>
          </a:p>
        </p:txBody>
      </p:sp>
      <p:sp>
        <p:nvSpPr>
          <p:cNvPr id="23555" name="Rectangle 17"/>
          <p:cNvSpPr>
            <a:spLocks noGrp="1" noChangeArrowheads="1"/>
          </p:cNvSpPr>
          <p:nvPr>
            <p:ph sz="half" idx="2"/>
          </p:nvPr>
        </p:nvSpPr>
        <p:spPr bwMode="auto">
          <a:xfrm>
            <a:off x="4114800" y="685800"/>
            <a:ext cx="5029200" cy="601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Ngày 18/8/1945 cả Hà Nội cờ đỏ sao vàng tràn ngập khí thế cách mạng.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Sáng 19/8/1945 hàng chục vạn dân nội thành, ngoại thành với những vũ khí thô sơ dưới sự hỗ trợ của các đội tự vệ chiến đấu đã chiếm được: Phủ Khâm sai, Sở Mật thám, Sở Cảnh sát, Trại Bảo an binh…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Lính bảo an được lệnh sẵn sàng nổ súng nhưng trước sức mạnh của đông đảo quần chúng, lính bảo an đã phải hạ vũ khí đầu hàng cách mạng.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Chiều 19/8/1945, cuộc khởi nghĩa giành chính quyền ở Hà Nội toàn thắng.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Tiếp sau Hà Nội đến lượt Huế (23/8)</a:t>
            </a:r>
          </a:p>
          <a:p>
            <a:pPr algn="just" eaLnBrk="1" hangingPunct="1"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rồi tiếp đến Sài Gòn (25/8) 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Đến ngày 28/8/1945 cuộc tổng khởi nghĩa đã thành công trong cả nước.</a:t>
            </a:r>
          </a:p>
        </p:txBody>
      </p:sp>
      <p:pic>
        <p:nvPicPr>
          <p:cNvPr id="24588" name="Picture 12" descr="Image(25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-533400"/>
            <a:ext cx="381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Image(25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0" y="-1066800"/>
            <a:ext cx="381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P101000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419600" cy="6172200"/>
          </a:xfrm>
          <a:solidFill>
            <a:srgbClr val="FF0000"/>
          </a:solidFill>
          <a:ln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4385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DẤU MỐC LỊCH SỬ </a:t>
            </a:r>
            <a:b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CUỘC CÁCH MẠNG THÁNG TÁM 1945</a:t>
            </a:r>
            <a:endParaRPr lang="vi-VN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ững dấu mốc lịch sử của cuộc cách mạng Tháng 8-1945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6721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25603" name="Picture 5" descr="n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n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648200"/>
            <a:ext cx="1851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n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n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-22225"/>
            <a:ext cx="2209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88" name="Text Box 20"/>
          <p:cNvSpPr txBox="1">
            <a:spLocks noChangeArrowheads="1"/>
          </p:cNvSpPr>
          <p:nvPr/>
        </p:nvSpPr>
        <p:spPr bwMode="auto">
          <a:xfrm>
            <a:off x="0" y="2895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400" b="1">
                <a:latin typeface=".VnTime" pitchFamily="34" charset="0"/>
              </a:rPr>
              <a:t>* Khëi nghÜa ë Hµ Néi ngµy 19 - 8 -1945</a:t>
            </a:r>
          </a:p>
        </p:txBody>
      </p:sp>
      <p:sp>
        <p:nvSpPr>
          <p:cNvPr id="442389" name="Text Box 21"/>
          <p:cNvSpPr txBox="1">
            <a:spLocks noChangeArrowheads="1"/>
          </p:cNvSpPr>
          <p:nvPr/>
        </p:nvSpPr>
        <p:spPr bwMode="auto">
          <a:xfrm>
            <a:off x="0" y="41148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400" b="1">
                <a:latin typeface=".VnTime" pitchFamily="34" charset="0"/>
              </a:rPr>
              <a:t>* Khëi nghÜa ë Sµi Gßn ngµy 25 - 8 - 1945</a:t>
            </a:r>
          </a:p>
        </p:txBody>
      </p:sp>
      <p:sp>
        <p:nvSpPr>
          <p:cNvPr id="442395" name="Text Box 27"/>
          <p:cNvSpPr txBox="1">
            <a:spLocks noChangeArrowheads="1"/>
          </p:cNvSpPr>
          <p:nvPr/>
        </p:nvSpPr>
        <p:spPr bwMode="auto">
          <a:xfrm>
            <a:off x="0" y="35052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400" b="1">
                <a:latin typeface=".VnTime" pitchFamily="34" charset="0"/>
              </a:rPr>
              <a:t>* Khëi nghÜa ë HuÕ ngµy 23 - 8 - 1945</a:t>
            </a:r>
          </a:p>
        </p:txBody>
      </p:sp>
      <p:pic>
        <p:nvPicPr>
          <p:cNvPr id="25610" name="Picture 14" descr="vietnam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967038"/>
            <a:ext cx="32766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2403" name="Group 35"/>
          <p:cNvGrpSpPr>
            <a:grpSpLocks/>
          </p:cNvGrpSpPr>
          <p:nvPr/>
        </p:nvGrpSpPr>
        <p:grpSpPr bwMode="auto">
          <a:xfrm>
            <a:off x="6858000" y="2514600"/>
            <a:ext cx="685800" cy="914400"/>
            <a:chOff x="4320" y="1776"/>
            <a:chExt cx="432" cy="576"/>
          </a:xfrm>
        </p:grpSpPr>
        <p:pic>
          <p:nvPicPr>
            <p:cNvPr id="25659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60" name="Line 34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04" name="Group 36"/>
          <p:cNvGrpSpPr>
            <a:grpSpLocks/>
          </p:cNvGrpSpPr>
          <p:nvPr/>
        </p:nvGrpSpPr>
        <p:grpSpPr bwMode="auto">
          <a:xfrm>
            <a:off x="7620000" y="3429000"/>
            <a:ext cx="685800" cy="914400"/>
            <a:chOff x="4320" y="1776"/>
            <a:chExt cx="432" cy="576"/>
          </a:xfrm>
        </p:grpSpPr>
        <p:pic>
          <p:nvPicPr>
            <p:cNvPr id="25657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8" name="Line 38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17" name="Group 49"/>
          <p:cNvGrpSpPr>
            <a:grpSpLocks/>
          </p:cNvGrpSpPr>
          <p:nvPr/>
        </p:nvGrpSpPr>
        <p:grpSpPr bwMode="auto">
          <a:xfrm>
            <a:off x="7086600" y="2590800"/>
            <a:ext cx="685800" cy="914400"/>
            <a:chOff x="4320" y="1776"/>
            <a:chExt cx="432" cy="576"/>
          </a:xfrm>
        </p:grpSpPr>
        <p:pic>
          <p:nvPicPr>
            <p:cNvPr id="25655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6" name="Line 51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2420" name="Rectangle 52"/>
          <p:cNvSpPr>
            <a:spLocks noChangeArrowheads="1"/>
          </p:cNvSpPr>
          <p:nvPr/>
        </p:nvSpPr>
        <p:spPr bwMode="auto">
          <a:xfrm>
            <a:off x="152400" y="4791075"/>
            <a:ext cx="54864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* Ngµy 28-8-1945, cuéc tæng khëi nghÜa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®· thµnh c«ng trªn c¶ n</a:t>
            </a:r>
            <a:r>
              <a:rPr lang="en-US" sz="2000" b="1">
                <a:latin typeface=".VnTime" pitchFamily="34" charset="0"/>
              </a:rPr>
              <a:t>ư­</a:t>
            </a:r>
            <a:r>
              <a:rPr lang="en-US" sz="2400" b="1">
                <a:latin typeface=".VnTime" pitchFamily="34" charset="0"/>
              </a:rPr>
              <a:t>íc. </a:t>
            </a:r>
          </a:p>
        </p:txBody>
      </p:sp>
      <p:grpSp>
        <p:nvGrpSpPr>
          <p:cNvPr id="442421" name="Group 53"/>
          <p:cNvGrpSpPr>
            <a:grpSpLocks/>
          </p:cNvGrpSpPr>
          <p:nvPr/>
        </p:nvGrpSpPr>
        <p:grpSpPr bwMode="auto">
          <a:xfrm>
            <a:off x="6629400" y="2133600"/>
            <a:ext cx="685800" cy="914400"/>
            <a:chOff x="4320" y="1776"/>
            <a:chExt cx="432" cy="576"/>
          </a:xfrm>
        </p:grpSpPr>
        <p:pic>
          <p:nvPicPr>
            <p:cNvPr id="25653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4" name="Line 55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24" name="Group 56"/>
          <p:cNvGrpSpPr>
            <a:grpSpLocks/>
          </p:cNvGrpSpPr>
          <p:nvPr/>
        </p:nvGrpSpPr>
        <p:grpSpPr bwMode="auto">
          <a:xfrm>
            <a:off x="5867400" y="2438400"/>
            <a:ext cx="685800" cy="914400"/>
            <a:chOff x="4320" y="1776"/>
            <a:chExt cx="432" cy="576"/>
          </a:xfrm>
        </p:grpSpPr>
        <p:pic>
          <p:nvPicPr>
            <p:cNvPr id="25651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2" name="Line 58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27" name="Group 59"/>
          <p:cNvGrpSpPr>
            <a:grpSpLocks/>
          </p:cNvGrpSpPr>
          <p:nvPr/>
        </p:nvGrpSpPr>
        <p:grpSpPr bwMode="auto">
          <a:xfrm>
            <a:off x="6324600" y="2514600"/>
            <a:ext cx="685800" cy="914400"/>
            <a:chOff x="4320" y="1776"/>
            <a:chExt cx="432" cy="576"/>
          </a:xfrm>
        </p:grpSpPr>
        <p:pic>
          <p:nvPicPr>
            <p:cNvPr id="25649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0" name="Line 61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30" name="Group 62"/>
          <p:cNvGrpSpPr>
            <a:grpSpLocks/>
          </p:cNvGrpSpPr>
          <p:nvPr/>
        </p:nvGrpSpPr>
        <p:grpSpPr bwMode="auto">
          <a:xfrm>
            <a:off x="6553200" y="2895600"/>
            <a:ext cx="685800" cy="914400"/>
            <a:chOff x="4320" y="1776"/>
            <a:chExt cx="432" cy="576"/>
          </a:xfrm>
        </p:grpSpPr>
        <p:pic>
          <p:nvPicPr>
            <p:cNvPr id="25647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8" name="Line 64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33" name="Group 65"/>
          <p:cNvGrpSpPr>
            <a:grpSpLocks/>
          </p:cNvGrpSpPr>
          <p:nvPr/>
        </p:nvGrpSpPr>
        <p:grpSpPr bwMode="auto">
          <a:xfrm>
            <a:off x="7086600" y="3200400"/>
            <a:ext cx="685800" cy="914400"/>
            <a:chOff x="4320" y="1776"/>
            <a:chExt cx="432" cy="576"/>
          </a:xfrm>
        </p:grpSpPr>
        <p:pic>
          <p:nvPicPr>
            <p:cNvPr id="25645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6" name="Line 67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36" name="Group 68"/>
          <p:cNvGrpSpPr>
            <a:grpSpLocks/>
          </p:cNvGrpSpPr>
          <p:nvPr/>
        </p:nvGrpSpPr>
        <p:grpSpPr bwMode="auto">
          <a:xfrm>
            <a:off x="7924800" y="3733800"/>
            <a:ext cx="685800" cy="914400"/>
            <a:chOff x="4320" y="1776"/>
            <a:chExt cx="432" cy="576"/>
          </a:xfrm>
        </p:grpSpPr>
        <p:pic>
          <p:nvPicPr>
            <p:cNvPr id="25643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4" name="Line 70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39" name="Group 71"/>
          <p:cNvGrpSpPr>
            <a:grpSpLocks/>
          </p:cNvGrpSpPr>
          <p:nvPr/>
        </p:nvGrpSpPr>
        <p:grpSpPr bwMode="auto">
          <a:xfrm>
            <a:off x="8382000" y="3886200"/>
            <a:ext cx="685800" cy="914400"/>
            <a:chOff x="4320" y="1776"/>
            <a:chExt cx="432" cy="576"/>
          </a:xfrm>
        </p:grpSpPr>
        <p:pic>
          <p:nvPicPr>
            <p:cNvPr id="25641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2" name="Line 73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42" name="Group 74"/>
          <p:cNvGrpSpPr>
            <a:grpSpLocks/>
          </p:cNvGrpSpPr>
          <p:nvPr/>
        </p:nvGrpSpPr>
        <p:grpSpPr bwMode="auto">
          <a:xfrm>
            <a:off x="8077200" y="4191000"/>
            <a:ext cx="685800" cy="914400"/>
            <a:chOff x="4320" y="1776"/>
            <a:chExt cx="432" cy="576"/>
          </a:xfrm>
        </p:grpSpPr>
        <p:pic>
          <p:nvPicPr>
            <p:cNvPr id="25639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0" name="Line 76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45" name="Group 77"/>
          <p:cNvGrpSpPr>
            <a:grpSpLocks/>
          </p:cNvGrpSpPr>
          <p:nvPr/>
        </p:nvGrpSpPr>
        <p:grpSpPr bwMode="auto">
          <a:xfrm>
            <a:off x="8610600" y="4419600"/>
            <a:ext cx="685800" cy="914400"/>
            <a:chOff x="4320" y="1776"/>
            <a:chExt cx="432" cy="576"/>
          </a:xfrm>
        </p:grpSpPr>
        <p:pic>
          <p:nvPicPr>
            <p:cNvPr id="25637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8" name="Line 79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48" name="Group 80"/>
          <p:cNvGrpSpPr>
            <a:grpSpLocks/>
          </p:cNvGrpSpPr>
          <p:nvPr/>
        </p:nvGrpSpPr>
        <p:grpSpPr bwMode="auto">
          <a:xfrm>
            <a:off x="8001000" y="4648200"/>
            <a:ext cx="685800" cy="914400"/>
            <a:chOff x="4320" y="1776"/>
            <a:chExt cx="432" cy="576"/>
          </a:xfrm>
        </p:grpSpPr>
        <p:pic>
          <p:nvPicPr>
            <p:cNvPr id="25635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6" name="Line 82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07" name="Group 39"/>
          <p:cNvGrpSpPr>
            <a:grpSpLocks/>
          </p:cNvGrpSpPr>
          <p:nvPr/>
        </p:nvGrpSpPr>
        <p:grpSpPr bwMode="auto">
          <a:xfrm>
            <a:off x="7543800" y="5257800"/>
            <a:ext cx="685800" cy="914400"/>
            <a:chOff x="4320" y="1776"/>
            <a:chExt cx="432" cy="576"/>
          </a:xfrm>
        </p:grpSpPr>
        <p:pic>
          <p:nvPicPr>
            <p:cNvPr id="25633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4" name="Line 41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51" name="Group 83"/>
          <p:cNvGrpSpPr>
            <a:grpSpLocks/>
          </p:cNvGrpSpPr>
          <p:nvPr/>
        </p:nvGrpSpPr>
        <p:grpSpPr bwMode="auto">
          <a:xfrm>
            <a:off x="8229600" y="4953000"/>
            <a:ext cx="685800" cy="914400"/>
            <a:chOff x="4320" y="1776"/>
            <a:chExt cx="432" cy="576"/>
          </a:xfrm>
        </p:grpSpPr>
        <p:pic>
          <p:nvPicPr>
            <p:cNvPr id="25631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2" name="Line 85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454" name="Group 86"/>
          <p:cNvGrpSpPr>
            <a:grpSpLocks/>
          </p:cNvGrpSpPr>
          <p:nvPr/>
        </p:nvGrpSpPr>
        <p:grpSpPr bwMode="auto">
          <a:xfrm>
            <a:off x="7162800" y="5486400"/>
            <a:ext cx="685800" cy="914400"/>
            <a:chOff x="4320" y="1776"/>
            <a:chExt cx="432" cy="576"/>
          </a:xfrm>
        </p:grpSpPr>
        <p:pic>
          <p:nvPicPr>
            <p:cNvPr id="25629" name="Picture 5" descr="280806ngochungcodoquockhanh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1776"/>
              <a:ext cx="43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0" name="Line 88"/>
            <p:cNvSpPr>
              <a:spLocks noChangeShapeType="1"/>
            </p:cNvSpPr>
            <p:nvPr/>
          </p:nvSpPr>
          <p:spPr bwMode="auto">
            <a:xfrm>
              <a:off x="4320" y="177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4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801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QỦA CỦA CUỘC KHỞI NGHĨA </a:t>
            </a: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GIÀNH CHÍNH QUYỀN</a:t>
            </a:r>
            <a:endParaRPr lang="vi-V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88" grpId="0"/>
      <p:bldP spid="442389" grpId="0"/>
      <p:bldP spid="442395" grpId="0"/>
      <p:bldP spid="4424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otoStory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27188" y="1752600"/>
            <a:ext cx="6602412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1143000" y="0"/>
            <a:ext cx="8001000" cy="1524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hình ảnh tư liệu về cuộc khởi nghĩa giành chính quyền ở 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953000" y="27709"/>
            <a:ext cx="4191000" cy="990600"/>
          </a:xfrm>
          <a:prstGeom prst="cloudCallout">
            <a:avLst>
              <a:gd name="adj1" fmla="val -51577"/>
              <a:gd name="adj2" fmla="val 6110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066800" y="1143000"/>
            <a:ext cx="4038600" cy="1828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1945</a:t>
            </a:r>
            <a:endParaRPr lang="vi-VN" sz="3600" b="1" dirty="0"/>
          </a:p>
        </p:txBody>
      </p:sp>
      <p:sp>
        <p:nvSpPr>
          <p:cNvPr id="7" name="Left Arrow 6"/>
          <p:cNvSpPr/>
          <p:nvPr/>
        </p:nvSpPr>
        <p:spPr>
          <a:xfrm>
            <a:off x="5237018" y="1385454"/>
            <a:ext cx="3886200" cy="134389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3200" b="1" dirty="0"/>
          </a:p>
        </p:txBody>
      </p:sp>
      <p:sp>
        <p:nvSpPr>
          <p:cNvPr id="3" name="Horizontal Scroll 2"/>
          <p:cNvSpPr/>
          <p:nvPr/>
        </p:nvSpPr>
        <p:spPr>
          <a:xfrm>
            <a:off x="990600" y="3124200"/>
            <a:ext cx="8132618" cy="2514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66800" y="1055255"/>
            <a:ext cx="8077200" cy="1676400"/>
          </a:xfrm>
          <a:prstGeom prst="cloudCallout">
            <a:avLst>
              <a:gd name="adj1" fmla="val -13467"/>
              <a:gd name="adj2" fmla="val 792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3352800"/>
            <a:ext cx="8077200" cy="3505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6988"/>
            <a:ext cx="1905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6745" y="533400"/>
            <a:ext cx="8153400" cy="166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1.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Haõy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bieát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phong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traøo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Xoâ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vieát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Ngheä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Tónh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noå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ra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vaøo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khoaûng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thôøi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gian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naøo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döôùi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ñaây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: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295399" y="3057776"/>
            <a:ext cx="3352800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a) 1936 - 1939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5410199" y="3078558"/>
            <a:ext cx="3415145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b) 1930 - 1931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295399" y="4869059"/>
            <a:ext cx="3352801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c) 1939 - 1945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410201" y="4869058"/>
            <a:ext cx="3415144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d) 1945 - 1946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467600" y="6019800"/>
            <a:ext cx="1524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295400" y="60198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7374028">
            <a:off x="570388" y="-208703"/>
            <a:ext cx="1569053" cy="2707298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14600" y="0"/>
            <a:ext cx="6629400" cy="6858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19/8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93" name="Group 17"/>
          <p:cNvGrpSpPr>
            <a:grpSpLocks/>
          </p:cNvGrpSpPr>
          <p:nvPr/>
        </p:nvGrpSpPr>
        <p:grpSpPr bwMode="auto">
          <a:xfrm>
            <a:off x="1295400" y="1319213"/>
            <a:ext cx="7543800" cy="858837"/>
            <a:chOff x="648" y="997"/>
            <a:chExt cx="4752" cy="324"/>
          </a:xfrm>
        </p:grpSpPr>
        <p:sp>
          <p:nvSpPr>
            <p:cNvPr id="3088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648" y="1015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81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</a:sp3d>
            </a:bodyPr>
            <a:lstStyle/>
            <a:p>
              <a:pPr algn="ctr"/>
              <a:r>
                <a:rPr lang="vi-VN" sz="3200" b="1" i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TRÒ CHƠI Ô CHỮ</a:t>
              </a:r>
              <a:endParaRPr lang="en-US" sz="32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endParaRPr>
            </a:p>
          </p:txBody>
        </p:sp>
        <p:sp>
          <p:nvSpPr>
            <p:cNvPr id="30888" name="Rectangle 19"/>
            <p:cNvSpPr>
              <a:spLocks noChangeArrowheads="1"/>
            </p:cNvSpPr>
            <p:nvPr/>
          </p:nvSpPr>
          <p:spPr bwMode="auto">
            <a:xfrm>
              <a:off x="648" y="997"/>
              <a:ext cx="4752" cy="1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0699981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</p:grpSp>
      <p:pic>
        <p:nvPicPr>
          <p:cNvPr id="30723" name="Picture 20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89025"/>
            <a:ext cx="99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8" name="AutoShape 22"/>
          <p:cNvSpPr>
            <a:spLocks noChangeArrowheads="1"/>
          </p:cNvSpPr>
          <p:nvPr/>
        </p:nvSpPr>
        <p:spPr bwMode="auto">
          <a:xfrm>
            <a:off x="304800" y="2308225"/>
            <a:ext cx="685800" cy="609600"/>
          </a:xfrm>
          <a:prstGeom prst="bevel">
            <a:avLst>
              <a:gd name="adj" fmla="val 12500"/>
            </a:avLst>
          </a:prstGeom>
          <a:solidFill>
            <a:srgbClr val="A5002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>
            <a:off x="311150" y="2954338"/>
            <a:ext cx="685800" cy="609600"/>
          </a:xfrm>
          <a:prstGeom prst="bevel">
            <a:avLst>
              <a:gd name="adj" fmla="val 12500"/>
            </a:avLst>
          </a:prstGeom>
          <a:solidFill>
            <a:srgbClr val="A5002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>
            <a:off x="311150" y="4230688"/>
            <a:ext cx="685800" cy="603250"/>
          </a:xfrm>
          <a:prstGeom prst="bevel">
            <a:avLst>
              <a:gd name="adj" fmla="val 12500"/>
            </a:avLst>
          </a:prstGeom>
          <a:solidFill>
            <a:srgbClr val="A5002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auto">
          <a:xfrm>
            <a:off x="311150" y="3598863"/>
            <a:ext cx="685800" cy="609600"/>
          </a:xfrm>
          <a:prstGeom prst="bevel">
            <a:avLst>
              <a:gd name="adj" fmla="val 12500"/>
            </a:avLst>
          </a:prstGeom>
          <a:solidFill>
            <a:srgbClr val="A5002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fani HeavyH" pitchFamily="34" charset="0"/>
              </a:rPr>
              <a:t>3</a:t>
            </a:r>
          </a:p>
        </p:txBody>
      </p:sp>
      <p:graphicFrame>
        <p:nvGraphicFramePr>
          <p:cNvPr id="76005" name="Group 229"/>
          <p:cNvGraphicFramePr>
            <a:graphicFrameLocks noGrp="1"/>
          </p:cNvGraphicFramePr>
          <p:nvPr>
            <p:ph sz="quarter" idx="1"/>
          </p:nvPr>
        </p:nvGraphicFramePr>
        <p:xfrm>
          <a:off x="2590800" y="2330450"/>
          <a:ext cx="4038600" cy="533400"/>
        </p:xfrm>
        <a:graphic>
          <a:graphicData uri="http://schemas.openxmlformats.org/drawingml/2006/table">
            <a:tbl>
              <a:tblPr/>
              <a:tblGrid>
                <a:gridCol w="808038"/>
                <a:gridCol w="808037"/>
                <a:gridCol w="806450"/>
                <a:gridCol w="808038"/>
                <a:gridCol w="8080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944" name="Group 168"/>
          <p:cNvGraphicFramePr>
            <a:graphicFrameLocks noGrp="1"/>
          </p:cNvGraphicFramePr>
          <p:nvPr>
            <p:ph sz="quarter" idx="2"/>
          </p:nvPr>
        </p:nvGraphicFramePr>
        <p:xfrm>
          <a:off x="1752600" y="2941638"/>
          <a:ext cx="5562600" cy="530225"/>
        </p:xfrm>
        <a:graphic>
          <a:graphicData uri="http://schemas.openxmlformats.org/drawingml/2006/table">
            <a:tbl>
              <a:tblPr/>
              <a:tblGrid>
                <a:gridCol w="795338"/>
                <a:gridCol w="793750"/>
                <a:gridCol w="795337"/>
                <a:gridCol w="793750"/>
                <a:gridCol w="795338"/>
                <a:gridCol w="793750"/>
                <a:gridCol w="79533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3 -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8 -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212" name="Group 436"/>
          <p:cNvGraphicFramePr>
            <a:graphicFrameLocks noGrp="1"/>
          </p:cNvGraphicFramePr>
          <p:nvPr>
            <p:ph sz="quarter" idx="3"/>
          </p:nvPr>
        </p:nvGraphicFramePr>
        <p:xfrm>
          <a:off x="1752600" y="2947988"/>
          <a:ext cx="5562600" cy="517618"/>
        </p:xfrm>
        <a:graphic>
          <a:graphicData uri="http://schemas.openxmlformats.org/drawingml/2006/table">
            <a:tbl>
              <a:tblPr/>
              <a:tblGrid>
                <a:gridCol w="795338"/>
                <a:gridCol w="793750"/>
                <a:gridCol w="796925"/>
                <a:gridCol w="790575"/>
                <a:gridCol w="796925"/>
                <a:gridCol w="793750"/>
                <a:gridCol w="79533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9" marB="4544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9" marB="4544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9" marB="4544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9" marB="4544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9" marB="4544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9" marB="4544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9" marB="4544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024" name="Group 248"/>
          <p:cNvGraphicFramePr>
            <a:graphicFrameLocks noGrp="1"/>
          </p:cNvGraphicFramePr>
          <p:nvPr/>
        </p:nvGraphicFramePr>
        <p:xfrm>
          <a:off x="2590800" y="2327275"/>
          <a:ext cx="4038600" cy="533400"/>
        </p:xfrm>
        <a:graphic>
          <a:graphicData uri="http://schemas.openxmlformats.org/drawingml/2006/table">
            <a:tbl>
              <a:tblPr/>
              <a:tblGrid>
                <a:gridCol w="808038"/>
                <a:gridCol w="808037"/>
                <a:gridCol w="806450"/>
                <a:gridCol w="808038"/>
                <a:gridCol w="8080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fani Heavy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fani Heavy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fani Heavy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fani Heavy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fani Heavy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75906" name="AutoShape 130"/>
          <p:cNvSpPr>
            <a:spLocks noChangeArrowheads="1"/>
          </p:cNvSpPr>
          <p:nvPr/>
        </p:nvSpPr>
        <p:spPr bwMode="auto">
          <a:xfrm>
            <a:off x="1181100" y="5499100"/>
            <a:ext cx="7772400" cy="12954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Ngµy 19-8-1945 cuéc khëi nghÜa dµnh chÝnh quyÒn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diÔn ra ë ®©u?</a:t>
            </a:r>
          </a:p>
        </p:txBody>
      </p:sp>
      <p:sp>
        <p:nvSpPr>
          <p:cNvPr id="75907" name="AutoShape 131"/>
          <p:cNvSpPr>
            <a:spLocks noChangeArrowheads="1"/>
          </p:cNvSpPr>
          <p:nvPr/>
        </p:nvSpPr>
        <p:spPr bwMode="auto">
          <a:xfrm>
            <a:off x="1181100" y="5443538"/>
            <a:ext cx="7772400" cy="12954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HuÕ khëi nghÜa dµnh chÝnh quyÒn ngµy th¸ng n¨m nµo?</a:t>
            </a:r>
          </a:p>
        </p:txBody>
      </p:sp>
      <p:sp>
        <p:nvSpPr>
          <p:cNvPr id="75908" name="AutoShape 132"/>
          <p:cNvSpPr>
            <a:spLocks noChangeArrowheads="1"/>
          </p:cNvSpPr>
          <p:nvPr/>
        </p:nvSpPr>
        <p:spPr bwMode="auto">
          <a:xfrm>
            <a:off x="311150" y="4833938"/>
            <a:ext cx="685800" cy="609600"/>
          </a:xfrm>
          <a:prstGeom prst="bevel">
            <a:avLst>
              <a:gd name="adj" fmla="val 12500"/>
            </a:avLst>
          </a:prstGeom>
          <a:solidFill>
            <a:srgbClr val="A5002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909" name="AutoShape 133"/>
          <p:cNvSpPr>
            <a:spLocks noChangeArrowheads="1"/>
          </p:cNvSpPr>
          <p:nvPr/>
        </p:nvSpPr>
        <p:spPr bwMode="auto">
          <a:xfrm>
            <a:off x="1181100" y="5453063"/>
            <a:ext cx="7772400" cy="12954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Ngµy 25-8-1945 cuéc khëi nghÜa dµnh chÝnh quyÒn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diÔn ra ë ®©u?</a:t>
            </a:r>
          </a:p>
        </p:txBody>
      </p:sp>
      <p:sp>
        <p:nvSpPr>
          <p:cNvPr id="75910" name="AutoShape 134"/>
          <p:cNvSpPr>
            <a:spLocks noChangeArrowheads="1"/>
          </p:cNvSpPr>
          <p:nvPr/>
        </p:nvSpPr>
        <p:spPr bwMode="auto">
          <a:xfrm>
            <a:off x="1181100" y="5453063"/>
            <a:ext cx="7772400" cy="12954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§Õn ngµy th¸ng n¨m nµo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cuộc khëi nghÜa ®· thµnh c«ng trong c¶ nư­íc?</a:t>
            </a:r>
          </a:p>
        </p:txBody>
      </p:sp>
      <p:graphicFrame>
        <p:nvGraphicFramePr>
          <p:cNvPr id="76118" name="Group 342"/>
          <p:cNvGraphicFramePr>
            <a:graphicFrameLocks noGrp="1"/>
          </p:cNvGraphicFramePr>
          <p:nvPr>
            <p:ph sz="quarter" idx="4"/>
          </p:nvPr>
        </p:nvGraphicFramePr>
        <p:xfrm>
          <a:off x="1752600" y="3613150"/>
          <a:ext cx="4876800" cy="52863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116" name="Group 340"/>
          <p:cNvGraphicFramePr>
            <a:graphicFrameLocks noGrp="1"/>
          </p:cNvGraphicFramePr>
          <p:nvPr/>
        </p:nvGraphicFramePr>
        <p:xfrm>
          <a:off x="1752600" y="3608388"/>
          <a:ext cx="4876800" cy="533400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119" name="Group 343"/>
          <p:cNvGraphicFramePr>
            <a:graphicFrameLocks noGrp="1"/>
          </p:cNvGraphicFramePr>
          <p:nvPr/>
        </p:nvGraphicFramePr>
        <p:xfrm>
          <a:off x="1752600" y="4267200"/>
          <a:ext cx="5715000" cy="533400"/>
        </p:xfrm>
        <a:graphic>
          <a:graphicData uri="http://schemas.openxmlformats.org/drawingml/2006/table">
            <a:tbl>
              <a:tblPr/>
              <a:tblGrid>
                <a:gridCol w="815975"/>
                <a:gridCol w="817563"/>
                <a:gridCol w="815975"/>
                <a:gridCol w="815975"/>
                <a:gridCol w="815975"/>
                <a:gridCol w="817562"/>
                <a:gridCol w="8159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8 -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8 -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192" name="Group 416"/>
          <p:cNvGraphicFramePr>
            <a:graphicFrameLocks noGrp="1"/>
          </p:cNvGraphicFramePr>
          <p:nvPr/>
        </p:nvGraphicFramePr>
        <p:xfrm>
          <a:off x="1752600" y="4267200"/>
          <a:ext cx="5715000" cy="533400"/>
        </p:xfrm>
        <a:graphic>
          <a:graphicData uri="http://schemas.openxmlformats.org/drawingml/2006/table">
            <a:tbl>
              <a:tblPr/>
              <a:tblGrid>
                <a:gridCol w="817563"/>
                <a:gridCol w="815975"/>
                <a:gridCol w="817562"/>
                <a:gridCol w="812800"/>
                <a:gridCol w="817563"/>
                <a:gridCol w="815975"/>
                <a:gridCol w="81756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76155" name="AutoShape 379"/>
          <p:cNvSpPr>
            <a:spLocks noChangeArrowheads="1"/>
          </p:cNvSpPr>
          <p:nvPr/>
        </p:nvSpPr>
        <p:spPr bwMode="auto">
          <a:xfrm>
            <a:off x="1181100" y="5470525"/>
            <a:ext cx="7772400" cy="129540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Ngµy kØ niÖm c¸ch m¹nh th¸ng T¸m cña nư­íc ta?</a:t>
            </a:r>
          </a:p>
        </p:txBody>
      </p:sp>
      <p:graphicFrame>
        <p:nvGraphicFramePr>
          <p:cNvPr id="76201" name="Group 425"/>
          <p:cNvGraphicFramePr>
            <a:graphicFrameLocks noGrp="1"/>
          </p:cNvGraphicFramePr>
          <p:nvPr/>
        </p:nvGraphicFramePr>
        <p:xfrm>
          <a:off x="3352800" y="4924425"/>
          <a:ext cx="2438400" cy="519113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1</a:t>
                      </a:r>
                    </a:p>
                  </a:txBody>
                  <a:tcPr marT="45804" marB="45804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9 -</a:t>
                      </a:r>
                    </a:p>
                  </a:txBody>
                  <a:tcPr marT="45804" marB="4580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fani HeavyH" pitchFamily="34" charset="0"/>
                        </a:rPr>
                        <a:t>8</a:t>
                      </a:r>
                    </a:p>
                  </a:txBody>
                  <a:tcPr marT="45804" marB="4580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210" name="Group 434"/>
          <p:cNvGraphicFramePr>
            <a:graphicFrameLocks noGrp="1"/>
          </p:cNvGraphicFramePr>
          <p:nvPr/>
        </p:nvGraphicFramePr>
        <p:xfrm>
          <a:off x="3352800" y="4910138"/>
          <a:ext cx="2438400" cy="533400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fani Heavy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fani Heavy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fani Heavy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4953000" y="27709"/>
            <a:ext cx="4191000" cy="990600"/>
          </a:xfrm>
          <a:prstGeom prst="cloudCallout">
            <a:avLst>
              <a:gd name="adj1" fmla="val -40337"/>
              <a:gd name="adj2" fmla="val 7229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5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7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5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5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76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7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" dur="500"/>
                                        <p:tgtEl>
                                          <p:spTgt spid="7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5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7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500"/>
                                        <p:tgtEl>
                                          <p:spTgt spid="7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0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7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7" dur="500"/>
                                        <p:tgtEl>
                                          <p:spTgt spid="76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908"/>
                  </p:tgtEl>
                </p:cond>
              </p:nextCondLst>
            </p:seq>
          </p:childTnLst>
        </p:cTn>
      </p:par>
    </p:tnLst>
    <p:bldLst>
      <p:bldP spid="75906" grpId="0" animBg="1"/>
      <p:bldP spid="75906" grpId="1" animBg="1"/>
      <p:bldP spid="75907" grpId="0" animBg="1"/>
      <p:bldP spid="75907" grpId="1" animBg="1"/>
      <p:bldP spid="75909" grpId="0" animBg="1"/>
      <p:bldP spid="75909" grpId="1" animBg="1"/>
      <p:bldP spid="75910" grpId="0" animBg="1"/>
      <p:bldP spid="75910" grpId="1" animBg="1"/>
      <p:bldP spid="76155" grpId="0" animBg="1"/>
      <p:bldP spid="7615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22363" y="533400"/>
            <a:ext cx="6934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MẠNG MÙA THU</a:t>
            </a:r>
          </a:p>
        </p:txBody>
      </p:sp>
      <p:pic>
        <p:nvPicPr>
          <p:cNvPr id="31748" name="Picture 5" descr="n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n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648200"/>
            <a:ext cx="1851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n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n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-22225"/>
            <a:ext cx="2209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14"/>
          <p:cNvSpPr>
            <a:spLocks noChangeArrowheads="1"/>
          </p:cNvSpPr>
          <p:nvPr/>
        </p:nvSpPr>
        <p:spPr bwMode="auto">
          <a:xfrm>
            <a:off x="304800" y="2133600"/>
            <a:ext cx="8686800" cy="4495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>
                <a:latin typeface=".VnCooperH" pitchFamily="34" charset="0"/>
              </a:rPr>
              <a:t>      </a:t>
            </a:r>
            <a:r>
              <a:rPr lang="en-US" sz="4000" dirty="0" err="1">
                <a:latin typeface=".VnCooperH" pitchFamily="34" charset="0"/>
              </a:rPr>
              <a:t>Néi</a:t>
            </a:r>
            <a:r>
              <a:rPr lang="en-US" sz="4000" dirty="0">
                <a:latin typeface=".VnCooperH" pitchFamily="34" charset="0"/>
              </a:rPr>
              <a:t> dung </a:t>
            </a:r>
            <a:r>
              <a:rPr lang="en-US" sz="4000" b="1" dirty="0" err="1">
                <a:latin typeface=".VnCooperH" pitchFamily="34" charset="0"/>
              </a:rPr>
              <a:t>ghi</a:t>
            </a:r>
            <a:r>
              <a:rPr lang="en-US" sz="4000" b="1" dirty="0">
                <a:latin typeface=".VnCooperH" pitchFamily="34" charset="0"/>
              </a:rPr>
              <a:t> </a:t>
            </a:r>
            <a:r>
              <a:rPr lang="en-US" sz="4000" b="1" dirty="0" err="1">
                <a:latin typeface=".VnCooperH" pitchFamily="34" charset="0"/>
              </a:rPr>
              <a:t>nhỚ</a:t>
            </a:r>
            <a:endParaRPr lang="en-US" sz="4000" b="1" dirty="0">
              <a:latin typeface=".VnCooperH" pitchFamily="34" charset="0"/>
            </a:endParaRPr>
          </a:p>
          <a:p>
            <a:pPr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xiềng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19-8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90600" y="4041"/>
            <a:ext cx="8153400" cy="166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2.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Haõy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cho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bieát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nhöõng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yù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naøo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döôùi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ñaây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thể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hiện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söï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chuyeån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bieán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môùi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dieãn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ra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ôû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caùc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thoân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, </a:t>
            </a:r>
            <a:r>
              <a:rPr lang="en-US" sz="3600" b="1" dirty="0" err="1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xaõ</a:t>
            </a: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latin typeface="VNI-Times" pitchFamily="2" charset="0"/>
              </a:rPr>
              <a:t> :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025236" y="5115989"/>
            <a:ext cx="6477000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d)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Xoaù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boû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caùc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thöù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thueá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voâ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990600" y="3938354"/>
            <a:ext cx="6477000" cy="108962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c)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Tòch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thu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ruoäng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ñaát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cuûa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ñòa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chuû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noâng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daân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990600" y="2734517"/>
            <a:ext cx="6477000" cy="1155346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b)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Nhöõng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phong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tuïc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laïc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haäu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naïn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meâ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tín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dò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ñoan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bò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xoaù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boû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990600" y="1800354"/>
            <a:ext cx="6477000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a)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Khoâng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heà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coù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troäm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caép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997527" y="6050359"/>
            <a:ext cx="6477000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e)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Caû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a, b, c, d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đñeàu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VNI-Times" pitchFamily="2" charset="0"/>
              </a:rPr>
              <a:t>ñuùng</a:t>
            </a: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696200" y="6248400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924800" y="4714875"/>
            <a:ext cx="1219200" cy="627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76745" y="228600"/>
            <a:ext cx="8153400" cy="166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VNI-Times" pitchFamily="2" charset="0"/>
              </a:rPr>
              <a:t>3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Ngaøy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naøo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döôùi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ñaây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ñöôïc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choïn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laø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ngaøy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Xoâ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Ngheä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Tónh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 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28700" y="2590800"/>
            <a:ext cx="3733800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a) </a:t>
            </a:r>
            <a:r>
              <a:rPr lang="en-US" sz="3200" dirty="0" err="1">
                <a:solidFill>
                  <a:schemeClr val="tx1"/>
                </a:solidFill>
                <a:latin typeface="VNI-Times" pitchFamily="2" charset="0"/>
              </a:rPr>
              <a:t>Ngaøy</a:t>
            </a: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VNI-Times" pitchFamily="2" charset="0"/>
              </a:rPr>
              <a:t>thaùng</a:t>
            </a: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 9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5261263" y="2590799"/>
            <a:ext cx="3848100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VNI-Times" pitchFamily="2" charset="0"/>
              </a:rPr>
              <a:t>Ngaøy</a:t>
            </a: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 23 </a:t>
            </a:r>
            <a:r>
              <a:rPr lang="en-US" sz="3200" dirty="0" err="1">
                <a:solidFill>
                  <a:schemeClr val="tx1"/>
                </a:solidFill>
                <a:latin typeface="VNI-Times" pitchFamily="2" charset="0"/>
              </a:rPr>
              <a:t>thaùng</a:t>
            </a: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 9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5261263" y="4594820"/>
            <a:ext cx="3861954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d) </a:t>
            </a:r>
            <a:r>
              <a:rPr lang="en-US" sz="3200" dirty="0" err="1">
                <a:solidFill>
                  <a:schemeClr val="tx1"/>
                </a:solidFill>
                <a:latin typeface="VNI-Times" pitchFamily="2" charset="0"/>
              </a:rPr>
              <a:t>Ngaøy</a:t>
            </a: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 19 </a:t>
            </a:r>
            <a:r>
              <a:rPr lang="en-US" sz="3200" dirty="0" err="1">
                <a:solidFill>
                  <a:schemeClr val="tx1"/>
                </a:solidFill>
                <a:latin typeface="VNI-Times" pitchFamily="2" charset="0"/>
              </a:rPr>
              <a:t>thaùng</a:t>
            </a: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 8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964622" y="4594819"/>
            <a:ext cx="3861955" cy="80764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VNI-Times" pitchFamily="2" charset="0"/>
              </a:rPr>
              <a:t>Ngaøy</a:t>
            </a: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 12 </a:t>
            </a:r>
            <a:r>
              <a:rPr lang="en-US" sz="3200" dirty="0" err="1">
                <a:solidFill>
                  <a:schemeClr val="tx1"/>
                </a:solidFill>
                <a:latin typeface="VNI-Times" pitchFamily="2" charset="0"/>
              </a:rPr>
              <a:t>thaùng</a:t>
            </a:r>
            <a:r>
              <a:rPr lang="en-US" sz="3200" dirty="0">
                <a:solidFill>
                  <a:schemeClr val="tx1"/>
                </a:solidFill>
                <a:latin typeface="VNI-Times" pitchFamily="2" charset="0"/>
              </a:rPr>
              <a:t> 9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391400" y="60960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90600" y="1143000"/>
            <a:ext cx="8153400" cy="588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9900FF"/>
                </a:solidFill>
                <a:latin typeface=".VnTime" pitchFamily="34" charset="0"/>
              </a:rPr>
              <a:t>   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CÁCH MẠNG MÙA THU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228600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</a:t>
            </a:r>
            <a:endParaRPr lang="vi-V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0"/>
            <a:ext cx="662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0" y="914400"/>
            <a:ext cx="9144000" cy="5715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Tx/>
              <a:buChar char="-"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8 </a:t>
            </a:r>
          </a:p>
          <a:p>
            <a:pPr eaLnBrk="1" hangingPunct="1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1945.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70" name="Rectangle 7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16387" name="Picture 81" descr="n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2" descr="n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648200"/>
            <a:ext cx="1851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3" descr="n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4" descr="n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-22225"/>
            <a:ext cx="2209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5"/>
          <p:cNvSpPr txBox="1">
            <a:spLocks noChangeArrowheads="1"/>
          </p:cNvSpPr>
          <p:nvPr/>
        </p:nvSpPr>
        <p:spPr bwMode="auto">
          <a:xfrm>
            <a:off x="1638300" y="4826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sz="4400" b="1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381000" y="1676400"/>
            <a:ext cx="2743200" cy="5181600"/>
            <a:chOff x="240" y="0"/>
            <a:chExt cx="2301" cy="4320"/>
          </a:xfrm>
        </p:grpSpPr>
        <p:pic>
          <p:nvPicPr>
            <p:cNvPr id="16437" name="Picture 4" descr="vietnam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0"/>
              <a:ext cx="230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0997" name="AutoShape 5"/>
            <p:cNvSpPr>
              <a:spLocks noChangeArrowheads="1"/>
            </p:cNvSpPr>
            <p:nvPr/>
          </p:nvSpPr>
          <p:spPr bwMode="auto">
            <a:xfrm>
              <a:off x="936" y="504"/>
              <a:ext cx="145" cy="14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6439" name="Oval 6"/>
            <p:cNvSpPr>
              <a:spLocks noChangeArrowheads="1"/>
            </p:cNvSpPr>
            <p:nvPr/>
          </p:nvSpPr>
          <p:spPr bwMode="auto">
            <a:xfrm>
              <a:off x="1849" y="1992"/>
              <a:ext cx="119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40" name="Oval 7"/>
            <p:cNvSpPr>
              <a:spLocks noChangeArrowheads="1"/>
            </p:cNvSpPr>
            <p:nvPr/>
          </p:nvSpPr>
          <p:spPr bwMode="auto">
            <a:xfrm>
              <a:off x="1465" y="3672"/>
              <a:ext cx="119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341001" name="Picture 9" descr="quan nha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28600"/>
            <a:ext cx="2155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1063" name="Group 71"/>
          <p:cNvGrpSpPr>
            <a:grpSpLocks/>
          </p:cNvGrpSpPr>
          <p:nvPr/>
        </p:nvGrpSpPr>
        <p:grpSpPr bwMode="auto">
          <a:xfrm>
            <a:off x="0" y="3733800"/>
            <a:ext cx="1905000" cy="1482725"/>
            <a:chOff x="0" y="2186"/>
            <a:chExt cx="1536" cy="1078"/>
          </a:xfrm>
        </p:grpSpPr>
        <p:pic>
          <p:nvPicPr>
            <p:cNvPr id="16435" name="Picture 11" descr="quan pha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186"/>
              <a:ext cx="1536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6" name="Picture 16" descr="co nuocpha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" y="2860"/>
              <a:ext cx="6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1011" name="Group 19"/>
          <p:cNvGrpSpPr>
            <a:grpSpLocks/>
          </p:cNvGrpSpPr>
          <p:nvPr/>
        </p:nvGrpSpPr>
        <p:grpSpPr bwMode="auto">
          <a:xfrm>
            <a:off x="2438400" y="2438400"/>
            <a:ext cx="990600" cy="609600"/>
            <a:chOff x="3216" y="2256"/>
            <a:chExt cx="960" cy="576"/>
          </a:xfrm>
        </p:grpSpPr>
        <p:sp>
          <p:nvSpPr>
            <p:cNvPr id="16433" name="Rectangle 17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34" name="Oval 18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341014" name="Picture 22" descr="co nuocpha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057400"/>
            <a:ext cx="409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16" name="Picture 24" descr="co nuocpha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19050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17" name="Picture 25" descr="co nuocpha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" y="2438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18" name="Picture 26" descr="co nuocpha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3276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0" name="Picture 28" descr="co nuocpha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4527550"/>
            <a:ext cx="409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2" name="Picture 30" descr="co nuocpha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3" name="Picture 31" descr="co nuocpha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60960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304800" y="1905000"/>
            <a:ext cx="3200400" cy="2438400"/>
            <a:chOff x="288" y="-144"/>
            <a:chExt cx="2256" cy="1968"/>
          </a:xfrm>
        </p:grpSpPr>
        <p:sp>
          <p:nvSpPr>
            <p:cNvPr id="16428" name="Line 20"/>
            <p:cNvSpPr>
              <a:spLocks noChangeShapeType="1"/>
            </p:cNvSpPr>
            <p:nvPr/>
          </p:nvSpPr>
          <p:spPr bwMode="auto">
            <a:xfrm flipH="1">
              <a:off x="1440" y="0"/>
              <a:ext cx="67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21"/>
            <p:cNvSpPr>
              <a:spLocks noChangeShapeType="1"/>
            </p:cNvSpPr>
            <p:nvPr/>
          </p:nvSpPr>
          <p:spPr bwMode="auto">
            <a:xfrm>
              <a:off x="912" y="-144"/>
              <a:ext cx="48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36"/>
            <p:cNvSpPr>
              <a:spLocks noChangeShapeType="1"/>
            </p:cNvSpPr>
            <p:nvPr/>
          </p:nvSpPr>
          <p:spPr bwMode="auto">
            <a:xfrm flipH="1">
              <a:off x="1872" y="1392"/>
              <a:ext cx="67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37"/>
            <p:cNvSpPr>
              <a:spLocks noChangeShapeType="1"/>
            </p:cNvSpPr>
            <p:nvPr/>
          </p:nvSpPr>
          <p:spPr bwMode="auto">
            <a:xfrm flipH="1">
              <a:off x="1584" y="672"/>
              <a:ext cx="67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39"/>
            <p:cNvSpPr>
              <a:spLocks noChangeShapeType="1"/>
            </p:cNvSpPr>
            <p:nvPr/>
          </p:nvSpPr>
          <p:spPr bwMode="auto">
            <a:xfrm>
              <a:off x="288" y="0"/>
              <a:ext cx="144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35" name="Group 43"/>
          <p:cNvGrpSpPr>
            <a:grpSpLocks/>
          </p:cNvGrpSpPr>
          <p:nvPr/>
        </p:nvGrpSpPr>
        <p:grpSpPr bwMode="auto">
          <a:xfrm>
            <a:off x="1524000" y="1905000"/>
            <a:ext cx="457200" cy="304800"/>
            <a:chOff x="3216" y="2256"/>
            <a:chExt cx="960" cy="576"/>
          </a:xfrm>
        </p:grpSpPr>
        <p:sp>
          <p:nvSpPr>
            <p:cNvPr id="16426" name="Rectangle 44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7" name="Oval 45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1447800" y="2286000"/>
            <a:ext cx="457200" cy="304800"/>
            <a:chOff x="3216" y="2256"/>
            <a:chExt cx="960" cy="576"/>
          </a:xfrm>
        </p:grpSpPr>
        <p:sp>
          <p:nvSpPr>
            <p:cNvPr id="16424" name="Rectangle 47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5" name="Oval 48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41044" name="Group 52"/>
          <p:cNvGrpSpPr>
            <a:grpSpLocks/>
          </p:cNvGrpSpPr>
          <p:nvPr/>
        </p:nvGrpSpPr>
        <p:grpSpPr bwMode="auto">
          <a:xfrm>
            <a:off x="1066800" y="2743200"/>
            <a:ext cx="457200" cy="304800"/>
            <a:chOff x="3216" y="2256"/>
            <a:chExt cx="960" cy="576"/>
          </a:xfrm>
        </p:grpSpPr>
        <p:sp>
          <p:nvSpPr>
            <p:cNvPr id="16422" name="Rectangle 53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3" name="Oval 54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41047" name="Group 55"/>
          <p:cNvGrpSpPr>
            <a:grpSpLocks/>
          </p:cNvGrpSpPr>
          <p:nvPr/>
        </p:nvGrpSpPr>
        <p:grpSpPr bwMode="auto">
          <a:xfrm>
            <a:off x="1905000" y="3505200"/>
            <a:ext cx="457200" cy="304800"/>
            <a:chOff x="3216" y="2256"/>
            <a:chExt cx="960" cy="576"/>
          </a:xfrm>
        </p:grpSpPr>
        <p:sp>
          <p:nvSpPr>
            <p:cNvPr id="16420" name="Rectangle 56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1" name="Oval 57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41053" name="Group 61"/>
          <p:cNvGrpSpPr>
            <a:grpSpLocks/>
          </p:cNvGrpSpPr>
          <p:nvPr/>
        </p:nvGrpSpPr>
        <p:grpSpPr bwMode="auto">
          <a:xfrm>
            <a:off x="2286000" y="4191000"/>
            <a:ext cx="457200" cy="304800"/>
            <a:chOff x="3216" y="2256"/>
            <a:chExt cx="960" cy="576"/>
          </a:xfrm>
        </p:grpSpPr>
        <p:sp>
          <p:nvSpPr>
            <p:cNvPr id="16418" name="Rectangle 62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19" name="Oval 63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41056" name="Group 64"/>
          <p:cNvGrpSpPr>
            <a:grpSpLocks/>
          </p:cNvGrpSpPr>
          <p:nvPr/>
        </p:nvGrpSpPr>
        <p:grpSpPr bwMode="auto">
          <a:xfrm>
            <a:off x="2590800" y="4876800"/>
            <a:ext cx="457200" cy="304800"/>
            <a:chOff x="3216" y="2256"/>
            <a:chExt cx="960" cy="576"/>
          </a:xfrm>
        </p:grpSpPr>
        <p:sp>
          <p:nvSpPr>
            <p:cNvPr id="16416" name="Rectangle 65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17" name="Oval 66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41059" name="Group 67"/>
          <p:cNvGrpSpPr>
            <a:grpSpLocks/>
          </p:cNvGrpSpPr>
          <p:nvPr/>
        </p:nvGrpSpPr>
        <p:grpSpPr bwMode="auto">
          <a:xfrm>
            <a:off x="2133600" y="5715000"/>
            <a:ext cx="457200" cy="304800"/>
            <a:chOff x="3216" y="2256"/>
            <a:chExt cx="960" cy="576"/>
          </a:xfrm>
        </p:grpSpPr>
        <p:sp>
          <p:nvSpPr>
            <p:cNvPr id="16414" name="Rectangle 68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15" name="Oval 69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41064" name="Text Box 72"/>
          <p:cNvSpPr txBox="1">
            <a:spLocks noChangeArrowheads="1"/>
          </p:cNvSpPr>
          <p:nvPr/>
        </p:nvSpPr>
        <p:spPr bwMode="auto">
          <a:xfrm>
            <a:off x="3886200" y="32004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- </a:t>
            </a:r>
            <a:r>
              <a:rPr lang="en-US" sz="3200">
                <a:latin typeface="Times New Roman" pitchFamily="18" charset="0"/>
              </a:rPr>
              <a:t>Cuối năm 1940, quân Nhật kéo vào xâm lược nước ta.</a:t>
            </a:r>
          </a:p>
        </p:txBody>
      </p:sp>
      <p:sp>
        <p:nvSpPr>
          <p:cNvPr id="341065" name="Text Box 73"/>
          <p:cNvSpPr txBox="1">
            <a:spLocks noChangeArrowheads="1"/>
          </p:cNvSpPr>
          <p:nvPr/>
        </p:nvSpPr>
        <p:spPr bwMode="auto">
          <a:xfrm>
            <a:off x="4038600" y="4800600"/>
            <a:ext cx="480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- </a:t>
            </a:r>
            <a:r>
              <a:rPr lang="en-US" sz="3200">
                <a:latin typeface="Times New Roman" pitchFamily="18" charset="0"/>
              </a:rPr>
              <a:t>Tháng 3 – 1945, Nhật đảo chính Pháp, giành quyền đô hộ nước ta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946150" y="312738"/>
            <a:ext cx="5600700" cy="11811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Thêi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c¬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c¸ch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m¹ng</a:t>
            </a:r>
            <a:endParaRPr lang="vi-V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41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41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4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41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41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4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64" grpId="0"/>
      <p:bldP spid="3410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11113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17411" name="Picture 5" descr="n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n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648200"/>
            <a:ext cx="1851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n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n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-22225"/>
            <a:ext cx="2209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5" name="Group 10"/>
          <p:cNvGrpSpPr>
            <a:grpSpLocks/>
          </p:cNvGrpSpPr>
          <p:nvPr/>
        </p:nvGrpSpPr>
        <p:grpSpPr bwMode="auto">
          <a:xfrm>
            <a:off x="1066800" y="1981200"/>
            <a:ext cx="2890838" cy="4876800"/>
            <a:chOff x="240" y="0"/>
            <a:chExt cx="2301" cy="4320"/>
          </a:xfrm>
        </p:grpSpPr>
        <p:pic>
          <p:nvPicPr>
            <p:cNvPr id="17436" name="Picture 11" descr="vietnam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0"/>
              <a:ext cx="230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3948" name="AutoShape 12"/>
            <p:cNvSpPr>
              <a:spLocks noChangeArrowheads="1"/>
            </p:cNvSpPr>
            <p:nvPr/>
          </p:nvSpPr>
          <p:spPr bwMode="auto">
            <a:xfrm>
              <a:off x="938" y="503"/>
              <a:ext cx="144" cy="145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7438" name="Oval 13"/>
            <p:cNvSpPr>
              <a:spLocks noChangeArrowheads="1"/>
            </p:cNvSpPr>
            <p:nvPr/>
          </p:nvSpPr>
          <p:spPr bwMode="auto">
            <a:xfrm>
              <a:off x="1849" y="1992"/>
              <a:ext cx="119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439" name="Oval 14"/>
            <p:cNvSpPr>
              <a:spLocks noChangeArrowheads="1"/>
            </p:cNvSpPr>
            <p:nvPr/>
          </p:nvSpPr>
          <p:spPr bwMode="auto">
            <a:xfrm>
              <a:off x="1465" y="3672"/>
              <a:ext cx="119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7416" name="Group 15"/>
          <p:cNvGrpSpPr>
            <a:grpSpLocks/>
          </p:cNvGrpSpPr>
          <p:nvPr/>
        </p:nvGrpSpPr>
        <p:grpSpPr bwMode="auto">
          <a:xfrm>
            <a:off x="2743200" y="2667000"/>
            <a:ext cx="1219200" cy="685800"/>
            <a:chOff x="3216" y="2256"/>
            <a:chExt cx="960" cy="576"/>
          </a:xfrm>
        </p:grpSpPr>
        <p:sp>
          <p:nvSpPr>
            <p:cNvPr id="17434" name="Rectangle 16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435" name="Oval 17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7417" name="Group 18"/>
          <p:cNvGrpSpPr>
            <a:grpSpLocks/>
          </p:cNvGrpSpPr>
          <p:nvPr/>
        </p:nvGrpSpPr>
        <p:grpSpPr bwMode="auto">
          <a:xfrm>
            <a:off x="1752600" y="2514600"/>
            <a:ext cx="457200" cy="304800"/>
            <a:chOff x="3216" y="2256"/>
            <a:chExt cx="960" cy="576"/>
          </a:xfrm>
        </p:grpSpPr>
        <p:sp>
          <p:nvSpPr>
            <p:cNvPr id="17432" name="Rectangle 19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433" name="Oval 20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7418" name="Group 21"/>
          <p:cNvGrpSpPr>
            <a:grpSpLocks/>
          </p:cNvGrpSpPr>
          <p:nvPr/>
        </p:nvGrpSpPr>
        <p:grpSpPr bwMode="auto">
          <a:xfrm>
            <a:off x="3124200" y="4191000"/>
            <a:ext cx="457200" cy="304800"/>
            <a:chOff x="3216" y="2256"/>
            <a:chExt cx="960" cy="576"/>
          </a:xfrm>
        </p:grpSpPr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7419" name="Group 24"/>
          <p:cNvGrpSpPr>
            <a:grpSpLocks/>
          </p:cNvGrpSpPr>
          <p:nvPr/>
        </p:nvGrpSpPr>
        <p:grpSpPr bwMode="auto">
          <a:xfrm>
            <a:off x="2667000" y="6019800"/>
            <a:ext cx="457200" cy="304800"/>
            <a:chOff x="3216" y="2256"/>
            <a:chExt cx="960" cy="576"/>
          </a:xfrm>
        </p:grpSpPr>
        <p:sp>
          <p:nvSpPr>
            <p:cNvPr id="17428" name="Rectangle 25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429" name="Oval 26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23963" name="Text Box 27"/>
          <p:cNvSpPr txBox="1">
            <a:spLocks noChangeArrowheads="1"/>
          </p:cNvSpPr>
          <p:nvPr/>
        </p:nvSpPr>
        <p:spPr bwMode="auto">
          <a:xfrm>
            <a:off x="3962400" y="4191000"/>
            <a:ext cx="518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Giữa tháng 8 – 1945, Nhật đầu hàng </a:t>
            </a:r>
            <a:r>
              <a:rPr lang="en-US" sz="2800">
                <a:latin typeface=".VnTimeH" pitchFamily="34" charset="0"/>
              </a:rPr>
              <a:t>§</a:t>
            </a:r>
            <a:r>
              <a:rPr lang="en-US" sz="2800">
                <a:latin typeface="Times New Roman" pitchFamily="18" charset="0"/>
              </a:rPr>
              <a:t>ồng minh, chớp thời cơ Đảng và Bác Hồ ra lệnh toàn dân khởi nghĩa.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78638" y="1316038"/>
            <a:ext cx="2068512" cy="2813050"/>
            <a:chOff x="6878562" y="1315924"/>
            <a:chExt cx="2069365" cy="2813475"/>
          </a:xfrm>
        </p:grpSpPr>
        <p:sp>
          <p:nvSpPr>
            <p:cNvPr id="17426" name="Rectangle 32"/>
            <p:cNvSpPr>
              <a:spLocks noChangeArrowheads="1"/>
            </p:cNvSpPr>
            <p:nvPr/>
          </p:nvSpPr>
          <p:spPr bwMode="auto">
            <a:xfrm>
              <a:off x="6954762" y="1393126"/>
              <a:ext cx="64508" cy="273627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7" name="Picture 34" descr="[​IMG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78562" y="1315924"/>
              <a:ext cx="2069365" cy="2276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Horizontal Scroll 33"/>
          <p:cNvSpPr/>
          <p:nvPr/>
        </p:nvSpPr>
        <p:spPr>
          <a:xfrm>
            <a:off x="1887538" y="247650"/>
            <a:ext cx="5600700" cy="11811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Thêi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c¬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c¸ch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m¹ng</a:t>
            </a:r>
            <a:endParaRPr lang="vi-V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03788" y="1330325"/>
            <a:ext cx="1974850" cy="2798763"/>
            <a:chOff x="4903856" y="1330387"/>
            <a:chExt cx="1974706" cy="2799013"/>
          </a:xfrm>
        </p:grpSpPr>
        <p:pic>
          <p:nvPicPr>
            <p:cNvPr id="17424" name="Picture 36" descr="http://d4.violet.vn/uploads/blogs/1338/codang_thuvientinhoc.vn.gif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03856" y="1330387"/>
              <a:ext cx="1974706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Rectangle 32"/>
            <p:cNvSpPr>
              <a:spLocks noChangeArrowheads="1"/>
            </p:cNvSpPr>
            <p:nvPr/>
          </p:nvSpPr>
          <p:spPr bwMode="auto">
            <a:xfrm>
              <a:off x="5090159" y="1557200"/>
              <a:ext cx="60960" cy="25722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CM4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62800" cy="6858000"/>
          </a:xfrm>
          <a:noFill/>
          <a:ln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495800" y="914400"/>
            <a:ext cx="46482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FFFF"/>
                    </a:gs>
                    <a:gs pos="100000">
                      <a:srgbClr val="FF7DD4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B¸c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Hå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: 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Dï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hi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sinh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tíi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®©u,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dï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ph¶i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®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èt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ch¸y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c¶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d·y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Tr­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ư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êng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S¬n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còng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c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ư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¬ng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quyÕt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giµnh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cho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®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ư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îc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®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éc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lËp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837&quot;&gt;&lt;/object&gt;&lt;object type=&quot;2&quot; unique_id=&quot;10838&quot;&gt;&lt;object type=&quot;3&quot; unique_id=&quot;10839&quot;&gt;&lt;property id=&quot;20148&quot; value=&quot;5&quot;/&gt;&lt;property id=&quot;20300&quot; value=&quot;Slide 1&quot;/&gt;&lt;property id=&quot;20307&quot; value=&quot;287&quot;/&gt;&lt;/object&gt;&lt;object type=&quot;3&quot; unique_id=&quot;10840&quot;&gt;&lt;property id=&quot;20148&quot; value=&quot;5&quot;/&gt;&lt;property id=&quot;20300&quot; value=&quot;Slide 2&quot;/&gt;&lt;property id=&quot;20307&quot; value=&quot;270&quot;/&gt;&lt;/object&gt;&lt;object type=&quot;3&quot; unique_id=&quot;10841&quot;&gt;&lt;property id=&quot;20148&quot; value=&quot;5&quot;/&gt;&lt;property id=&quot;20300&quot; value=&quot;Slide 3&quot;/&gt;&lt;property id=&quot;20307&quot; value=&quot;271&quot;/&gt;&lt;/object&gt;&lt;object type=&quot;3&quot; unique_id=&quot;10842&quot;&gt;&lt;property id=&quot;20148&quot; value=&quot;5&quot;/&gt;&lt;property id=&quot;20300&quot; value=&quot;Slide 4&quot;/&gt;&lt;property id=&quot;20307&quot; value=&quot;272&quot;/&gt;&lt;/object&gt;&lt;object type=&quot;3&quot; unique_id=&quot;10843&quot;&gt;&lt;property id=&quot;20148&quot; value=&quot;5&quot;/&gt;&lt;property id=&quot;20300&quot; value=&quot;Slide 5&quot;/&gt;&lt;property id=&quot;20307&quot; value=&quot;280&quot;/&gt;&lt;/object&gt;&lt;object type=&quot;3&quot; unique_id=&quot;10844&quot;&gt;&lt;property id=&quot;20148&quot; value=&quot;5&quot;/&gt;&lt;property id=&quot;20300&quot; value=&quot;Slide 6&quot;/&gt;&lt;property id=&quot;20307&quot; value=&quot;260&quot;/&gt;&lt;/object&gt;&lt;object type=&quot;3&quot; unique_id=&quot;10845&quot;&gt;&lt;property id=&quot;20148&quot; value=&quot;5&quot;/&gt;&lt;property id=&quot;20300&quot; value=&quot;Slide 7&quot;/&gt;&lt;property id=&quot;20307&quot; value=&quot;274&quot;/&gt;&lt;/object&gt;&lt;object type=&quot;3&quot; unique_id=&quot;10846&quot;&gt;&lt;property id=&quot;20148&quot; value=&quot;5&quot;/&gt;&lt;property id=&quot;20300&quot; value=&quot;Slide 8&quot;/&gt;&lt;property id=&quot;20307&quot; value=&quot;275&quot;/&gt;&lt;/object&gt;&lt;object type=&quot;3&quot; unique_id=&quot;10847&quot;&gt;&lt;property id=&quot;20148&quot; value=&quot;5&quot;/&gt;&lt;property id=&quot;20300&quot; value=&quot;Slide 9&quot;/&gt;&lt;property id=&quot;20307&quot; value=&quot;284&quot;/&gt;&lt;/object&gt;&lt;object type=&quot;3&quot; unique_id=&quot;10848&quot;&gt;&lt;property id=&quot;20148&quot; value=&quot;5&quot;/&gt;&lt;property id=&quot;20300&quot; value=&quot;Slide 10&quot;/&gt;&lt;property id=&quot;20307&quot; value=&quot;276&quot;/&gt;&lt;/object&gt;&lt;object type=&quot;3&quot; unique_id=&quot;10849&quot;&gt;&lt;property id=&quot;20148&quot; value=&quot;5&quot;/&gt;&lt;property id=&quot;20300&quot; value=&quot;Slide 11&quot;/&gt;&lt;property id=&quot;20307&quot; value=&quot;261&quot;/&gt;&lt;/object&gt;&lt;object type=&quot;3&quot; unique_id=&quot;10850&quot;&gt;&lt;property id=&quot;20148&quot; value=&quot;5&quot;/&gt;&lt;property id=&quot;20300&quot; value=&quot;Slide 12 - &amp;quot;Phim tư liệu lịch sử&amp;#x0D;&amp;#x0A;&amp;quot;&quot;/&gt;&lt;property id=&quot;20307&quot; value=&quot;258&quot;/&gt;&lt;/object&gt;&lt;object type=&quot;3&quot; unique_id=&quot;10851&quot;&gt;&lt;property id=&quot;20148&quot; value=&quot;5&quot;/&gt;&lt;property id=&quot;20300&quot; value=&quot;Slide 13&quot;/&gt;&lt;property id=&quot;20307&quot; value=&quot;285&quot;/&gt;&lt;/object&gt;&lt;object type=&quot;3&quot; unique_id=&quot;10852&quot;&gt;&lt;property id=&quot;20148&quot; value=&quot;5&quot;/&gt;&lt;property id=&quot;20300&quot; value=&quot;Slide 14 - &amp;quot;Diễn biến của cuộc khởi nghĩa CMT8&amp;quot;&quot;/&gt;&lt;property id=&quot;20307&quot; value=&quot;259&quot;/&gt;&lt;/object&gt;&lt;object type=&quot;3&quot; unique_id=&quot;10853&quot;&gt;&lt;property id=&quot;20148&quot; value=&quot;5&quot;/&gt;&lt;property id=&quot;20300&quot; value=&quot;Slide 15 - &amp;quot;NHỮNG DẤU MỐC LỊCH SỬ &amp;#x0D;&amp;#x0A;CỦA CUỘC CÁCH MẠNG THÁNG TÁM 1945&amp;quot;&quot;/&gt;&lt;property id=&quot;20307&quot; value=&quot;279&quot;/&gt;&lt;/object&gt;&lt;object type=&quot;3&quot; unique_id=&quot;10854&quot;&gt;&lt;property id=&quot;20148&quot; value=&quot;5&quot;/&gt;&lt;property id=&quot;20300&quot; value=&quot;Slide 16&quot;/&gt;&lt;property id=&quot;20307&quot; value=&quot;278&quot;/&gt;&lt;/object&gt;&lt;object type=&quot;3&quot; unique_id=&quot;10855&quot;&gt;&lt;property id=&quot;20148&quot; value=&quot;5&quot;/&gt;&lt;property id=&quot;20300&quot; value=&quot;Slide 17&quot;/&gt;&lt;property id=&quot;20307&quot; value=&quot;286&quot;/&gt;&lt;/object&gt;&lt;object type=&quot;3&quot; unique_id=&quot;10856&quot;&gt;&lt;property id=&quot;20148&quot; value=&quot;5&quot;/&gt;&lt;property id=&quot;20300&quot; value=&quot;Slide 18&quot;/&gt;&lt;property id=&quot;20307&quot; value=&quot;263&quot;/&gt;&lt;/object&gt;&lt;object type=&quot;3&quot; unique_id=&quot;10857&quot;&gt;&lt;property id=&quot;20148&quot; value=&quot;5&quot;/&gt;&lt;property id=&quot;20300&quot; value=&quot;Slide 19&quot;/&gt;&lt;property id=&quot;20307&quot; value=&quot;264&quot;/&gt;&lt;/object&gt;&lt;object type=&quot;3&quot; unique_id=&quot;10858&quot;&gt;&lt;property id=&quot;20148&quot; value=&quot;5&quot;/&gt;&lt;property id=&quot;20300&quot; value=&quot;Slide 20&quot;/&gt;&lt;property id=&quot;20307&quot; value=&quot;265&quot;/&gt;&lt;/object&gt;&lt;object type=&quot;3&quot; unique_id=&quot;10859&quot;&gt;&lt;property id=&quot;20148&quot; value=&quot;5&quot;/&gt;&lt;property id=&quot;20300&quot; value=&quot;Slide 21&quot;/&gt;&lt;property id=&quot;20307&quot; value=&quot;283&quot;/&gt;&lt;/object&gt;&lt;object type=&quot;3&quot; unique_id=&quot;10860&quot;&gt;&lt;property id=&quot;20148&quot; value=&quot;5&quot;/&gt;&lt;property id=&quot;20300&quot; value=&quot;Slide 22&quot;/&gt;&lt;property id=&quot;20307&quot; value=&quot;28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952</TotalTime>
  <Words>1179</Words>
  <Application>Microsoft Office PowerPoint</Application>
  <PresentationFormat>On-screen Show (4:3)</PresentationFormat>
  <Paragraphs>139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Gill Sans MT</vt:lpstr>
      <vt:lpstr>Wingdings 2</vt:lpstr>
      <vt:lpstr>Verdana</vt:lpstr>
      <vt:lpstr>VNI-Times</vt:lpstr>
      <vt:lpstr>Tahoma</vt:lpstr>
      <vt:lpstr>.VnTime</vt:lpstr>
      <vt:lpstr>Times New Roman</vt:lpstr>
      <vt:lpstr>.VnTimeH</vt:lpstr>
      <vt:lpstr>.VnTifani HeavyH</vt:lpstr>
      <vt:lpstr>.VnCooperH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Phim tư liệu lịch sử </vt:lpstr>
      <vt:lpstr>Slide 13</vt:lpstr>
      <vt:lpstr>Diễn biến của cuộc khởi nghĩa CMT8</vt:lpstr>
      <vt:lpstr>NHỮNG DẤU MỐC LỊCH SỬ  CỦA CUỘC CÁCH MẠNG THÁNG TÁM 1945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Q.10 TRƯỜNG TIỂU HỌC TRẦN QUANG CƠ</dc:title>
  <dc:creator>Pham Phu Loc</dc:creator>
  <cp:lastModifiedBy>AutoBVT</cp:lastModifiedBy>
  <cp:revision>73</cp:revision>
  <dcterms:created xsi:type="dcterms:W3CDTF">2005-04-04T08:02:41Z</dcterms:created>
  <dcterms:modified xsi:type="dcterms:W3CDTF">2016-01-22T08:59:43Z</dcterms:modified>
</cp:coreProperties>
</file>